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1" r:id="rId1"/>
  </p:sldMasterIdLst>
  <p:notesMasterIdLst>
    <p:notesMasterId r:id="rId12"/>
  </p:notesMasterIdLst>
  <p:handoutMasterIdLst>
    <p:handoutMasterId r:id="rId13"/>
  </p:handoutMasterIdLst>
  <p:sldIdLst>
    <p:sldId id="275" r:id="rId2"/>
    <p:sldId id="293" r:id="rId3"/>
    <p:sldId id="286" r:id="rId4"/>
    <p:sldId id="291" r:id="rId5"/>
    <p:sldId id="287" r:id="rId6"/>
    <p:sldId id="288" r:id="rId7"/>
    <p:sldId id="289" r:id="rId8"/>
    <p:sldId id="290" r:id="rId9"/>
    <p:sldId id="285" r:id="rId10"/>
    <p:sldId id="29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jay Seshan" initials="SS" lastIdx="1" clrIdx="0">
    <p:extLst>
      <p:ext uri="{19B8F6BF-5375-455C-9EA6-DF929625EA0E}">
        <p15:presenceInfo xmlns:p15="http://schemas.microsoft.com/office/powerpoint/2012/main" userId="76a5d516ed59655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732"/>
    <a:srgbClr val="FFD500"/>
    <a:srgbClr val="1BCFE9"/>
    <a:srgbClr val="0EAE9F"/>
    <a:srgbClr val="13B09B"/>
    <a:srgbClr val="0290F8"/>
    <a:srgbClr val="FE59D0"/>
    <a:srgbClr val="F55455"/>
    <a:srgbClr val="02B64E"/>
    <a:srgbClr val="FFB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75"/>
    <p:restoredTop sz="94613"/>
  </p:normalViewPr>
  <p:slideViewPr>
    <p:cSldViewPr snapToGrid="0" snapToObjects="1">
      <p:cViewPr varScale="1">
        <p:scale>
          <a:sx n="116" d="100"/>
          <a:sy n="116" d="100"/>
        </p:scale>
        <p:origin x="156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40048-1E4D-CD41-AC49-0750EB72586B}" type="datetimeFigureOut">
              <a:rPr lang="en-US" smtClean="0"/>
              <a:t>6/7/2020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592D1-055B-824F-99E1-F69F9F11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148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484CF-5098-F24E-8881-583515D5C406}" type="datetimeFigureOut">
              <a:rPr lang="en-US" smtClean="0"/>
              <a:t>6/7/2020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67714-547E-8A4E-AE1C-9E3378A83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7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241" y="2203290"/>
            <a:ext cx="8787652" cy="24685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754" y="2300865"/>
            <a:ext cx="58158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1">
            <a:extLst>
              <a:ext uri="{FF2B5EF4-FFF2-40B4-BE49-F238E27FC236}">
                <a16:creationId xmlns="" xmlns:a16="http://schemas.microsoft.com/office/drawing/2014/main" id="{227F28FB-346D-45F5-A52C-A1B7DBC13191}"/>
              </a:ext>
            </a:extLst>
          </p:cNvPr>
          <p:cNvSpPr txBox="1">
            <a:spLocks/>
          </p:cNvSpPr>
          <p:nvPr userDrawn="1"/>
        </p:nvSpPr>
        <p:spPr>
          <a:xfrm>
            <a:off x="4808377" y="357846"/>
            <a:ext cx="4161516" cy="509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ru-RU" sz="3200" b="1" dirty="0" smtClean="0"/>
              <a:t>УРОКИ</a:t>
            </a:r>
            <a:r>
              <a:rPr lang="ru-RU" sz="3200" b="1" baseline="0" dirty="0" smtClean="0"/>
              <a:t> ПО </a:t>
            </a:r>
            <a:r>
              <a:rPr lang="en-US" sz="3200" b="1" dirty="0" smtClean="0"/>
              <a:t>SPIKE PRIME</a:t>
            </a:r>
            <a:endParaRPr lang="en-US" sz="3200" b="1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26780A6E-BC42-443E-B6EE-CF18D754C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b="32885"/>
          <a:stretch/>
        </p:blipFill>
        <p:spPr>
          <a:xfrm>
            <a:off x="179837" y="1052244"/>
            <a:ext cx="1668346" cy="1119706"/>
          </a:xfrm>
          <a:prstGeom prst="rect">
            <a:avLst/>
          </a:prstGeom>
        </p:spPr>
      </p:pic>
      <p:pic>
        <p:nvPicPr>
          <p:cNvPr id="12" name="Picture 11" descr="A picture containing sitting, game, remote, video&#10;&#10;Description automatically generated">
            <a:extLst>
              <a:ext uri="{FF2B5EF4-FFF2-40B4-BE49-F238E27FC236}">
                <a16:creationId xmlns="" xmlns:a16="http://schemas.microsoft.com/office/drawing/2014/main" id="{19D0660C-C674-40CA-9A39-C1E73533C9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</a:blip>
          <a:srcRect l="24583" t="2888" r="29917" b="4667"/>
          <a:stretch/>
        </p:blipFill>
        <p:spPr>
          <a:xfrm>
            <a:off x="6058605" y="1349909"/>
            <a:ext cx="2672408" cy="407224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AAF6539C-1352-4786-AE30-F36163AC4D4E}"/>
              </a:ext>
            </a:extLst>
          </p:cNvPr>
          <p:cNvGrpSpPr/>
          <p:nvPr userDrawn="1"/>
        </p:nvGrpSpPr>
        <p:grpSpPr>
          <a:xfrm>
            <a:off x="191917" y="5040728"/>
            <a:ext cx="4773538" cy="1188622"/>
            <a:chOff x="131592" y="5034964"/>
            <a:chExt cx="4773538" cy="1188622"/>
          </a:xfrm>
        </p:grpSpPr>
        <p:pic>
          <p:nvPicPr>
            <p:cNvPr id="13" name="Picture 12" descr="A picture containing drawing, window&#10;&#10;Description automatically generated">
              <a:extLst>
                <a:ext uri="{FF2B5EF4-FFF2-40B4-BE49-F238E27FC236}">
                  <a16:creationId xmlns="" xmlns:a16="http://schemas.microsoft.com/office/drawing/2014/main" id="{0A69E640-A6FB-4C5C-B92E-8FE9D03040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6564" y="5034964"/>
              <a:ext cx="1188622" cy="1188622"/>
            </a:xfrm>
            <a:prstGeom prst="rect">
              <a:avLst/>
            </a:prstGeom>
          </p:spPr>
        </p:pic>
        <p:pic>
          <p:nvPicPr>
            <p:cNvPr id="14" name="Picture 13" descr="A picture containing building, drawing&#10;&#10;Description automatically generated">
              <a:extLst>
                <a:ext uri="{FF2B5EF4-FFF2-40B4-BE49-F238E27FC236}">
                  <a16:creationId xmlns="" xmlns:a16="http://schemas.microsoft.com/office/drawing/2014/main" id="{56E2FA8D-92F1-425E-9A0F-E044F4FD99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1592" y="5034964"/>
              <a:ext cx="1188622" cy="1188622"/>
            </a:xfrm>
            <a:prstGeom prst="rect">
              <a:avLst/>
            </a:prstGeom>
          </p:spPr>
        </p:pic>
        <p:pic>
          <p:nvPicPr>
            <p:cNvPr id="15" name="Picture 14" descr="A picture containing drawing, holding&#10;&#10;Description automatically generated">
              <a:extLst>
                <a:ext uri="{FF2B5EF4-FFF2-40B4-BE49-F238E27FC236}">
                  <a16:creationId xmlns="" xmlns:a16="http://schemas.microsoft.com/office/drawing/2014/main" id="{039500CB-9743-47D0-A01F-E94D22857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716508" y="5034964"/>
              <a:ext cx="1188622" cy="1188622"/>
            </a:xfrm>
            <a:prstGeom prst="rect">
              <a:avLst/>
            </a:prstGeom>
          </p:spPr>
        </p:pic>
        <p:pic>
          <p:nvPicPr>
            <p:cNvPr id="16" name="Picture 15" descr="A picture containing drawing, building, purple, window&#10;&#10;Description automatically generated">
              <a:extLst>
                <a:ext uri="{FF2B5EF4-FFF2-40B4-BE49-F238E27FC236}">
                  <a16:creationId xmlns="" xmlns:a16="http://schemas.microsoft.com/office/drawing/2014/main" id="{9A98C301-94BA-4E6C-ADB3-60943B87E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21536" y="5034964"/>
              <a:ext cx="1188622" cy="11886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2555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1/20/2020)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43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1/20/2020)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7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088" y="1140006"/>
            <a:ext cx="8831580" cy="5082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Copyright © 2020 SPIKE Prime Lessons (primelessons.org) CC-BY-NC-SA.  (Last edit: 1/20/2020)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36372" y="632546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="" xmlns:a16="http://schemas.microsoft.com/office/drawing/2014/main" id="{D59C872A-C57F-4B1F-AFD0-FDF125C3C485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037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2020 SPIKE Prime Lessons (primelessons.org) CC-BY-NC-SA.  (Last edit: 1/20/2020)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9F621E0-AEE7-4799-81EB-EB99ED60C8DF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B40FAB25-E17C-4189-8846-137BC28A1EB3}"/>
              </a:ext>
            </a:extLst>
          </p:cNvPr>
          <p:cNvSpPr txBox="1">
            <a:spLocks/>
          </p:cNvSpPr>
          <p:nvPr userDrawn="1"/>
        </p:nvSpPr>
        <p:spPr>
          <a:xfrm>
            <a:off x="175260" y="292975"/>
            <a:ext cx="8746864" cy="752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269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2200" y="1174924"/>
            <a:ext cx="4185204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52" y="1177439"/>
            <a:ext cx="4226411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="" xmlns:a16="http://schemas.microsoft.com/office/drawing/2014/main" id="{593A4B09-24AC-454E-8A0C-D31EDE12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1/20/2020)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="" xmlns:a16="http://schemas.microsoft.com/office/drawing/2014/main" id="{24EC4D01-901A-4258-A65D-27A4329F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BE3A7F9C-E99E-44C1-89A0-A6ED28ADCEF0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8F86C8F5-3CD8-41C6-A6C4-EF53AE7214CB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="" xmlns:a16="http://schemas.microsoft.com/office/drawing/2014/main" id="{389BF07E-558D-420A-943A-465BCC22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762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1/20/2020)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4E7E6853-34E8-4052-808F-422B5860D59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="" xmlns:a16="http://schemas.microsoft.com/office/drawing/2014/main" id="{0EFA1566-CE68-450F-950A-CED46009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82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="" xmlns:a16="http://schemas.microsoft.com/office/drawing/2014/main" id="{42632993-FC7F-42E0-9D01-6C58965F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1/20/2020)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="" xmlns:a16="http://schemas.microsoft.com/office/drawing/2014/main" id="{57B8D68D-165F-4007-99ED-9807B7E8C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="" xmlns:a16="http://schemas.microsoft.com/office/drawing/2014/main" id="{72068E05-BA91-41C0-82CA-8F2AD35C67E8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B2971BF8-D77B-4814-931D-48F5EB38C3C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="" xmlns:a16="http://schemas.microsoft.com/office/drawing/2014/main" id="{37D59584-71E8-443A-AF13-6C99AD60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795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8DE18750-3B08-429F-A276-D977DF7F7295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09B12976-4243-42C3-AD82-864781743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="" xmlns:a16="http://schemas.microsoft.com/office/drawing/2014/main" id="{AB5BF95A-3885-4491-876B-4C99D444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A625C0E0-87AD-4A9A-8CC2-D51E549C54AC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="" xmlns:a16="http://schemas.microsoft.com/office/drawing/2014/main" id="{957F6DEB-B3FE-4632-A871-23BAA7FEA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1/20/2020)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518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2020 SPIKE Prime Lessons (primelessons.org) CC-BY-NC-SA.  (Last edit: 1/20/2020)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911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1/20/2020)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694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3289" y="270616"/>
            <a:ext cx="8834991" cy="6975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3289" y="1059264"/>
            <a:ext cx="8834991" cy="4823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3290" y="111873"/>
            <a:ext cx="2926080" cy="108000"/>
          </a:xfrm>
          <a:prstGeom prst="rect">
            <a:avLst/>
          </a:prstGeom>
          <a:solidFill>
            <a:srgbClr val="65D7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52201" y="111873"/>
            <a:ext cx="2926080" cy="108000"/>
          </a:xfrm>
          <a:prstGeom prst="rect">
            <a:avLst/>
          </a:prstGeom>
          <a:solidFill>
            <a:srgbClr val="FFD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097745" y="111873"/>
            <a:ext cx="2926080" cy="108000"/>
          </a:xfrm>
          <a:prstGeom prst="rect">
            <a:avLst/>
          </a:prstGeom>
          <a:solidFill>
            <a:srgbClr val="961BD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>
            <a:extLst>
              <a:ext uri="{FF2B5EF4-FFF2-40B4-BE49-F238E27FC236}">
                <a16:creationId xmlns="" xmlns:a16="http://schemas.microsoft.com/office/drawing/2014/main" id="{9010EC07-0A4A-4C6A-950D-55707B6C7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US"/>
              <a:t>Copyright © 2020 SPIKE Prime Lessons (primelessons.org) CC-BY-NC-SA.  (Last edit: 1/20/2020)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4C4CC031-9FAD-457B-A616-9F45DA2D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BBD74847-7BE4-4E4D-8159-51DF7B93C61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6AF90A68-628C-4E8F-BCF5-404070DD47EC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911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creativecommons.org/licenses/by-nc-sa/4.0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16BC3E9-07DB-4552-A942-72E53C7F1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754" y="2329077"/>
            <a:ext cx="5815852" cy="1486006"/>
          </a:xfrm>
        </p:spPr>
        <p:txBody>
          <a:bodyPr>
            <a:normAutofit/>
          </a:bodyPr>
          <a:lstStyle/>
          <a:p>
            <a:r>
              <a:rPr lang="ru-RU" sz="3200" b="1" dirty="0" smtClean="0"/>
              <a:t>НОВЫЕ ДЕТАЛИ</a:t>
            </a:r>
            <a:br>
              <a:rPr lang="ru-RU" sz="3200" b="1" dirty="0" smtClean="0"/>
            </a:br>
            <a:r>
              <a:rPr lang="en-US" sz="3200" b="1" dirty="0" smtClean="0"/>
              <a:t>Spike prime</a:t>
            </a:r>
            <a:endParaRPr lang="en-US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613C618-BE4E-4AD7-9CD9-0AB9F17BD5D4}"/>
              </a:ext>
            </a:extLst>
          </p:cNvPr>
          <p:cNvSpPr txBox="1"/>
          <p:nvPr/>
        </p:nvSpPr>
        <p:spPr>
          <a:xfrm>
            <a:off x="6058605" y="737053"/>
            <a:ext cx="2911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By the Makers of EV3Lessons</a:t>
            </a:r>
          </a:p>
          <a:p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xmlns="" id="{211BF9D1-6614-46BD-A5B9-F242E4ED3910}"/>
              </a:ext>
            </a:extLst>
          </p:cNvPr>
          <p:cNvSpPr txBox="1">
            <a:spLocks/>
          </p:cNvSpPr>
          <p:nvPr/>
        </p:nvSpPr>
        <p:spPr>
          <a:xfrm>
            <a:off x="316712" y="3800535"/>
            <a:ext cx="5741894" cy="590321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cap="all" dirty="0">
                <a:solidFill>
                  <a:schemeClr val="accent2"/>
                </a:solidFill>
              </a:rPr>
              <a:t>By </a:t>
            </a:r>
            <a:r>
              <a:rPr lang="en-US" sz="1600" cap="all" dirty="0" err="1">
                <a:solidFill>
                  <a:schemeClr val="accent2"/>
                </a:solidFill>
              </a:rPr>
              <a:t>sanjay</a:t>
            </a:r>
            <a:r>
              <a:rPr lang="en-US" sz="1600" cap="all" dirty="0">
                <a:solidFill>
                  <a:schemeClr val="accent2"/>
                </a:solidFill>
              </a:rPr>
              <a:t> and </a:t>
            </a:r>
            <a:r>
              <a:rPr lang="en-US" sz="1600" cap="all" dirty="0" err="1">
                <a:solidFill>
                  <a:schemeClr val="accent2"/>
                </a:solidFill>
              </a:rPr>
              <a:t>Arvind</a:t>
            </a:r>
            <a:r>
              <a:rPr lang="en-US" sz="1600" cap="all" dirty="0">
                <a:solidFill>
                  <a:schemeClr val="accent2"/>
                </a:solidFill>
              </a:rPr>
              <a:t> </a:t>
            </a:r>
            <a:r>
              <a:rPr lang="en-US" sz="1600" cap="all" dirty="0" err="1">
                <a:solidFill>
                  <a:schemeClr val="accent2"/>
                </a:solidFill>
              </a:rPr>
              <a:t>Seshan</a:t>
            </a:r>
            <a:endParaRPr lang="en-US" sz="1600" cap="all" dirty="0">
              <a:solidFill>
                <a:schemeClr val="accent2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814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7983"/>
            <a:ext cx="8245474" cy="1145345"/>
          </a:xfrm>
        </p:spPr>
        <p:txBody>
          <a:bodyPr>
            <a:normAutofit/>
          </a:bodyPr>
          <a:lstStyle/>
          <a:p>
            <a:r>
              <a:rPr lang="en-US" sz="1600" dirty="0"/>
              <a:t>This lesson was created by Sanjay Seshan and Arvind Seshan for SPIKE Prime Lessons</a:t>
            </a:r>
          </a:p>
          <a:p>
            <a:r>
              <a:rPr lang="en-US" sz="1600" dirty="0"/>
              <a:t>More lessons are available at www.primelessons.org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75029" y="5862802"/>
            <a:ext cx="7734052" cy="369332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Creative Commons Attribution-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NonCommercial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ShareAlike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 4.0 International License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5" descr="Creative Commons License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510" y="5253616"/>
            <a:ext cx="1479091" cy="521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6739919-47A8-43E0-85A2-F648492C2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10</a:t>
            </a:fld>
            <a:endParaRPr lang="en-US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44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AA15A2B-92C0-4082-B59B-C6E2DBF07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Квадратный форм-фактор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79FFB47-1B77-4415-9FEF-1275B8DE5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6"/>
            <a:ext cx="8851752" cy="5082601"/>
          </a:xfrm>
        </p:spPr>
        <p:txBody>
          <a:bodyPr/>
          <a:lstStyle/>
          <a:p>
            <a:r>
              <a:rPr lang="ru-RU" dirty="0" err="1" smtClean="0"/>
              <a:t>Хаб</a:t>
            </a:r>
            <a:r>
              <a:rPr lang="ru-RU" dirty="0" smtClean="0"/>
              <a:t>, моторы </a:t>
            </a:r>
            <a:r>
              <a:rPr lang="ru-RU" dirty="0"/>
              <a:t>и датчики имеют квадратную форму с техническими отверстиями со всех сторон. Это облегчает их сборку.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79B8BBD-ADCA-478E-B5AE-DCC71CC23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6386532" cy="365125"/>
          </a:xfrm>
        </p:spPr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92BEF9B5-9C42-4EA6-84D7-7AD9F08E5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2</a:t>
            </a:fld>
            <a:endParaRPr lang="en-US"/>
          </a:p>
        </p:txBody>
      </p:sp>
      <p:pic>
        <p:nvPicPr>
          <p:cNvPr id="12" name="Picture 11" descr="A close up of a toy&#10;&#10;Description automatically generated">
            <a:extLst>
              <a:ext uri="{FF2B5EF4-FFF2-40B4-BE49-F238E27FC236}">
                <a16:creationId xmlns="" xmlns:a16="http://schemas.microsoft.com/office/drawing/2014/main" id="{B2620AB9-7965-47C7-A5C7-8FE5388EB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406" y="2210666"/>
            <a:ext cx="7315200" cy="41148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982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="" xmlns:a16="http://schemas.microsoft.com/office/drawing/2014/main" id="{8E89A440-28C1-4610-97D8-FDD60794C649}"/>
              </a:ext>
            </a:extLst>
          </p:cNvPr>
          <p:cNvSpPr/>
          <p:nvPr/>
        </p:nvSpPr>
        <p:spPr>
          <a:xfrm>
            <a:off x="5004315" y="1914373"/>
            <a:ext cx="3232057" cy="3232057"/>
          </a:xfrm>
          <a:prstGeom prst="ellipse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E953138-1CE2-4008-9BB2-50CB7CD2C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РАМЫ </a:t>
            </a:r>
            <a:r>
              <a:rPr lang="en-US" b="1" dirty="0"/>
              <a:t>TECHNIC</a:t>
            </a:r>
            <a:r>
              <a:rPr lang="en-US" b="1" dirty="0" smtClean="0"/>
              <a:t> (</a:t>
            </a:r>
            <a:r>
              <a:rPr lang="es-419" b="1" dirty="0"/>
              <a:t>39794 </a:t>
            </a:r>
            <a:r>
              <a:rPr lang="ru-RU" b="1" dirty="0" smtClean="0"/>
              <a:t>И </a:t>
            </a:r>
            <a:r>
              <a:rPr lang="es-419" b="1" dirty="0" smtClean="0"/>
              <a:t>39790</a:t>
            </a:r>
            <a:r>
              <a:rPr lang="es-419" b="1" dirty="0"/>
              <a:t>)</a:t>
            </a:r>
            <a:endParaRPr lang="en-US" b="1" dirty="0"/>
          </a:p>
        </p:txBody>
      </p:sp>
      <p:pic>
        <p:nvPicPr>
          <p:cNvPr id="7" name="Content Placeholder 6" descr="A picture containing clock&#10;&#10;Description automatically generated">
            <a:extLst>
              <a:ext uri="{FF2B5EF4-FFF2-40B4-BE49-F238E27FC236}">
                <a16:creationId xmlns="" xmlns:a16="http://schemas.microsoft.com/office/drawing/2014/main" id="{7D3BA56A-DBDA-4999-8802-374BF0E253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007" t="58003" r="59533" b="3558"/>
          <a:stretch/>
        </p:blipFill>
        <p:spPr>
          <a:xfrm>
            <a:off x="5959340" y="2494352"/>
            <a:ext cx="1673243" cy="2072098"/>
          </a:xfrm>
        </p:spPr>
      </p:pic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387EE3E-CF34-495C-B46B-8C44EA8DF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6147634" cy="365125"/>
          </a:xfrm>
        </p:spPr>
        <p:txBody>
          <a:bodyPr/>
          <a:lstStyle/>
          <a:p>
            <a:r>
              <a:rPr lang="en-US" dirty="0"/>
              <a:t>Copyright © 2020 SPIKE Prime Lessons (primelessons.org) </a:t>
            </a:r>
            <a:r>
              <a:rPr lang="en-US" dirty="0" smtClean="0"/>
              <a:t>CC-BY-NC-SA.</a:t>
            </a:r>
            <a:r>
              <a:rPr lang="ru-RU" dirty="0"/>
              <a:t>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35AA23D-827F-4F55-90FC-B313CF8CD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3</a:t>
            </a:fld>
            <a:endParaRPr lang="en-US"/>
          </a:p>
        </p:txBody>
      </p:sp>
      <p:pic>
        <p:nvPicPr>
          <p:cNvPr id="8" name="Content Placeholder 6" descr="A picture containing clock&#10;&#10;Description automatically generated">
            <a:extLst>
              <a:ext uri="{FF2B5EF4-FFF2-40B4-BE49-F238E27FC236}">
                <a16:creationId xmlns="" xmlns:a16="http://schemas.microsoft.com/office/drawing/2014/main" id="{3D4D947A-5BC1-408A-AC39-BF63EEB0EF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568" t="7653" r="47859" b="63473"/>
          <a:stretch/>
        </p:blipFill>
        <p:spPr>
          <a:xfrm>
            <a:off x="5550120" y="2838546"/>
            <a:ext cx="1115066" cy="156500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="" xmlns:a16="http://schemas.microsoft.com/office/drawing/2014/main" id="{795F65BE-C4D9-4FBE-86A8-E917097881CA}"/>
              </a:ext>
            </a:extLst>
          </p:cNvPr>
          <p:cNvSpPr txBox="1">
            <a:spLocks/>
          </p:cNvSpPr>
          <p:nvPr/>
        </p:nvSpPr>
        <p:spPr>
          <a:xfrm>
            <a:off x="155088" y="1140006"/>
            <a:ext cx="4479665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Большие </a:t>
            </a:r>
            <a:r>
              <a:rPr lang="ru-RU" dirty="0" smtClean="0"/>
              <a:t>рамы </a:t>
            </a:r>
            <a:r>
              <a:rPr lang="ru-RU" b="1" dirty="0" err="1"/>
              <a:t>Technic</a:t>
            </a:r>
            <a:r>
              <a:rPr lang="ru-RU" dirty="0"/>
              <a:t> позволяют быстрее и прочнее </a:t>
            </a:r>
            <a:r>
              <a:rPr lang="ru-RU" dirty="0" smtClean="0"/>
              <a:t>строить.</a:t>
            </a:r>
          </a:p>
          <a:p>
            <a:r>
              <a:rPr lang="ru-RU" dirty="0" smtClean="0"/>
              <a:t>Фиолетовая рама</a:t>
            </a:r>
            <a:r>
              <a:rPr lang="en-US" b="1" dirty="0" smtClean="0"/>
              <a:t>11 </a:t>
            </a:r>
            <a:r>
              <a:rPr lang="en-US" b="1" dirty="0"/>
              <a:t>X 7</a:t>
            </a:r>
            <a:r>
              <a:rPr lang="en-US" dirty="0"/>
              <a:t>, </a:t>
            </a:r>
            <a:r>
              <a:rPr lang="ru-RU" dirty="0" smtClean="0"/>
              <a:t>голубая рама</a:t>
            </a:r>
            <a:r>
              <a:rPr lang="en-US" b="1" dirty="0" smtClean="0"/>
              <a:t>15 </a:t>
            </a:r>
            <a:r>
              <a:rPr lang="en-US" b="1" dirty="0"/>
              <a:t>X </a:t>
            </a:r>
            <a:r>
              <a:rPr lang="en-US" b="1" dirty="0" smtClean="0"/>
              <a:t>11</a:t>
            </a:r>
            <a:r>
              <a:rPr lang="ru-RU" b="1" dirty="0" smtClean="0"/>
              <a:t>.</a:t>
            </a:r>
            <a:endParaRPr lang="en-US" b="1" dirty="0"/>
          </a:p>
        </p:txBody>
      </p:sp>
      <p:pic>
        <p:nvPicPr>
          <p:cNvPr id="12" name="Picture 11" descr="A picture containing table, sitting, cake, remote&#10;&#10;Description automatically generated">
            <a:extLst>
              <a:ext uri="{FF2B5EF4-FFF2-40B4-BE49-F238E27FC236}">
                <a16:creationId xmlns="" xmlns:a16="http://schemas.microsoft.com/office/drawing/2014/main" id="{F94A601A-4917-4B4C-B15A-634698357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8982" y="2464001"/>
            <a:ext cx="5952565" cy="334831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662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="" xmlns:a16="http://schemas.microsoft.com/office/drawing/2014/main" id="{ACF0EBAA-213E-4796-BE02-9630B24EC14C}"/>
              </a:ext>
            </a:extLst>
          </p:cNvPr>
          <p:cNvSpPr/>
          <p:nvPr/>
        </p:nvSpPr>
        <p:spPr>
          <a:xfrm>
            <a:off x="317965" y="1812971"/>
            <a:ext cx="3232057" cy="3232057"/>
          </a:xfrm>
          <a:prstGeom prst="ellipse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36B5A9B-DBD6-4218-8E3C-2AA8BFFE1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НОВЫЙ КУБИК </a:t>
            </a:r>
            <a:r>
              <a:rPr lang="en-US" b="1" dirty="0" smtClean="0"/>
              <a:t>(</a:t>
            </a:r>
            <a:r>
              <a:rPr lang="es-419" b="1" dirty="0"/>
              <a:t>39793)</a:t>
            </a:r>
            <a:endParaRPr 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9E282DD-385B-4720-A849-12B45D9DC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8" y="6320275"/>
            <a:ext cx="6875099" cy="365125"/>
          </a:xfrm>
        </p:spPr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CFF12BD-AC76-4093-9455-A9219FEF0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4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8FF6563D-911F-49CF-962F-265B3CE6E2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22" t="62524" r="61691"/>
          <a:stretch/>
        </p:blipFill>
        <p:spPr>
          <a:xfrm>
            <a:off x="5871883" y="2534898"/>
            <a:ext cx="2163232" cy="2204460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="" xmlns:a16="http://schemas.microsoft.com/office/drawing/2014/main" id="{659C663E-8D94-4D8C-9177-EF6F2C6F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0634" y="1140006"/>
            <a:ext cx="4576033" cy="5082601"/>
          </a:xfrm>
        </p:spPr>
        <p:txBody>
          <a:bodyPr/>
          <a:lstStyle/>
          <a:p>
            <a:r>
              <a:rPr lang="ru-RU" dirty="0"/>
              <a:t>Этот элемент </a:t>
            </a:r>
            <a:r>
              <a:rPr lang="ru-RU" b="1" dirty="0"/>
              <a:t>3X3 </a:t>
            </a:r>
            <a:r>
              <a:rPr lang="ru-RU" b="1" dirty="0" err="1"/>
              <a:t>Technic</a:t>
            </a:r>
            <a:r>
              <a:rPr lang="ru-RU" b="1" dirty="0"/>
              <a:t> </a:t>
            </a:r>
            <a:r>
              <a:rPr lang="ru-RU" dirty="0"/>
              <a:t>упрощает </a:t>
            </a:r>
            <a:r>
              <a:rPr lang="ru-RU" dirty="0" smtClean="0"/>
              <a:t>изменение направлений </a:t>
            </a:r>
            <a:r>
              <a:rPr lang="ru-RU" dirty="0"/>
              <a:t>при </a:t>
            </a:r>
            <a:r>
              <a:rPr lang="ru-RU" dirty="0" smtClean="0"/>
              <a:t>сборке.</a:t>
            </a:r>
            <a:endParaRPr lang="en-US" dirty="0"/>
          </a:p>
        </p:txBody>
      </p:sp>
      <p:pic>
        <p:nvPicPr>
          <p:cNvPr id="15" name="Picture 14" descr="A close up of a toy&#10;&#10;Description automatically generated">
            <a:extLst>
              <a:ext uri="{FF2B5EF4-FFF2-40B4-BE49-F238E27FC236}">
                <a16:creationId xmlns="" xmlns:a16="http://schemas.microsoft.com/office/drawing/2014/main" id="{F9A9ADF7-9419-4F9B-AD2C-897CC28828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85" t="21460" r="25170" b="9346"/>
          <a:stretch/>
        </p:blipFill>
        <p:spPr>
          <a:xfrm>
            <a:off x="603126" y="2429435"/>
            <a:ext cx="2570416" cy="199913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38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="" xmlns:a16="http://schemas.microsoft.com/office/drawing/2014/main" id="{374A079B-1D08-48A5-9611-7FDF43EB5012}"/>
              </a:ext>
            </a:extLst>
          </p:cNvPr>
          <p:cNvSpPr/>
          <p:nvPr/>
        </p:nvSpPr>
        <p:spPr>
          <a:xfrm>
            <a:off x="5290162" y="1812971"/>
            <a:ext cx="3232057" cy="3232057"/>
          </a:xfrm>
          <a:prstGeom prst="ellipse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429E3B0-C62F-40BD-BE36-213AAEE16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ШАРИК И РОЛИК </a:t>
            </a:r>
            <a:r>
              <a:rPr lang="en-US" b="1" dirty="0" smtClean="0"/>
              <a:t>(</a:t>
            </a:r>
            <a:r>
              <a:rPr lang="es-419" b="1" dirty="0"/>
              <a:t>39370 </a:t>
            </a:r>
            <a:r>
              <a:rPr lang="ru-RU" b="1" dirty="0" smtClean="0"/>
              <a:t>И </a:t>
            </a:r>
            <a:r>
              <a:rPr lang="es-419" b="1" dirty="0" smtClean="0"/>
              <a:t>52629</a:t>
            </a:r>
            <a:r>
              <a:rPr lang="es-419" b="1" dirty="0"/>
              <a:t>)</a:t>
            </a:r>
            <a:endParaRPr 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3EB91D4-0168-43BA-BEBF-B4F8EF63E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6576002" cy="365125"/>
          </a:xfrm>
        </p:spPr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3D7A206-7D2E-4B1D-9262-4FA8F2B78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5</a:t>
            </a:fld>
            <a:endParaRPr lang="en-US"/>
          </a:p>
        </p:txBody>
      </p:sp>
      <p:pic>
        <p:nvPicPr>
          <p:cNvPr id="11" name="Content Placeholder 10" descr="A picture containing clock&#10;&#10;Description automatically generated">
            <a:extLst>
              <a:ext uri="{FF2B5EF4-FFF2-40B4-BE49-F238E27FC236}">
                <a16:creationId xmlns="" xmlns:a16="http://schemas.microsoft.com/office/drawing/2014/main" id="{61079407-8735-4265-BAF3-58DA7749BC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714" t="13068" r="26680" b="71681"/>
          <a:stretch/>
        </p:blipFill>
        <p:spPr>
          <a:xfrm>
            <a:off x="5531025" y="2154153"/>
            <a:ext cx="2561664" cy="2287514"/>
          </a:xfrm>
        </p:spPr>
      </p:pic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5D6F24DD-BCDE-4C4A-9EDC-A47DD1F81640}"/>
              </a:ext>
            </a:extLst>
          </p:cNvPr>
          <p:cNvSpPr txBox="1">
            <a:spLocks/>
          </p:cNvSpPr>
          <p:nvPr/>
        </p:nvSpPr>
        <p:spPr>
          <a:xfrm>
            <a:off x="155088" y="1140006"/>
            <a:ext cx="3601124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Легкий </a:t>
            </a:r>
            <a:r>
              <a:rPr lang="ru-RU" dirty="0" smtClean="0"/>
              <a:t>шарик </a:t>
            </a:r>
            <a:r>
              <a:rPr lang="ru-RU" dirty="0"/>
              <a:t>и </a:t>
            </a:r>
            <a:r>
              <a:rPr lang="ru-RU" dirty="0" smtClean="0"/>
              <a:t>ролик.</a:t>
            </a:r>
          </a:p>
          <a:p>
            <a:r>
              <a:rPr lang="ru-RU" dirty="0"/>
              <a:t>Шарик не </a:t>
            </a:r>
            <a:r>
              <a:rPr lang="ru-RU" dirty="0" smtClean="0"/>
              <a:t>заржавеет.</a:t>
            </a:r>
          </a:p>
          <a:p>
            <a:r>
              <a:rPr lang="ru-RU" dirty="0"/>
              <a:t>В отличие от </a:t>
            </a:r>
            <a:r>
              <a:rPr lang="ru-RU" dirty="0" smtClean="0"/>
              <a:t>шарика и </a:t>
            </a:r>
            <a:r>
              <a:rPr lang="ru-RU" dirty="0"/>
              <a:t>ролика EV3, сверху нет отверстия для выталкивания </a:t>
            </a:r>
            <a:r>
              <a:rPr lang="ru-RU" dirty="0" smtClean="0"/>
              <a:t>шарика.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ru-RU" dirty="0"/>
              <a:t>Чтобы снять шарик, вставьте тонкую ниточку </a:t>
            </a:r>
            <a:r>
              <a:rPr lang="ru-RU" dirty="0" smtClean="0"/>
              <a:t>в </a:t>
            </a:r>
            <a:r>
              <a:rPr lang="ru-RU" dirty="0"/>
              <a:t>одну из прорезей и </a:t>
            </a:r>
            <a:r>
              <a:rPr lang="ru-RU" dirty="0" smtClean="0"/>
              <a:t>пропустите вокруг шарика в </a:t>
            </a:r>
            <a:r>
              <a:rPr lang="ru-RU" dirty="0"/>
              <a:t>противоположную прорезь. Потяните за оба </a:t>
            </a:r>
            <a:r>
              <a:rPr lang="ru-RU" dirty="0" smtClean="0"/>
              <a:t>конца </a:t>
            </a:r>
            <a:r>
              <a:rPr lang="ru-RU" dirty="0"/>
              <a:t>и </a:t>
            </a:r>
            <a:r>
              <a:rPr lang="ru-RU" dirty="0" smtClean="0"/>
              <a:t>шарик </a:t>
            </a:r>
            <a:r>
              <a:rPr lang="ru-RU" dirty="0"/>
              <a:t>должен выскочить.</a:t>
            </a:r>
            <a:endParaRPr lang="en-US" dirty="0"/>
          </a:p>
        </p:txBody>
      </p:sp>
      <p:pic>
        <p:nvPicPr>
          <p:cNvPr id="17" name="Picture 16" descr="A picture containing gear, food, light&#10;&#10;Description automatically generated">
            <a:extLst>
              <a:ext uri="{FF2B5EF4-FFF2-40B4-BE49-F238E27FC236}">
                <a16:creationId xmlns="" xmlns:a16="http://schemas.microsoft.com/office/drawing/2014/main" id="{D92A96B1-530D-4623-B934-E9FDAC23BD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07" t="1184" r="27741" b="17040"/>
          <a:stretch/>
        </p:blipFill>
        <p:spPr>
          <a:xfrm>
            <a:off x="3257366" y="2527316"/>
            <a:ext cx="1274910" cy="154118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="" xmlns:a16="http://schemas.microsoft.com/office/drawing/2014/main" id="{A5FB1183-4F0D-4D5B-9F04-557C59A83BD4}"/>
              </a:ext>
            </a:extLst>
          </p:cNvPr>
          <p:cNvCxnSpPr>
            <a:cxnSpLocks/>
          </p:cNvCxnSpPr>
          <p:nvPr/>
        </p:nvCxnSpPr>
        <p:spPr>
          <a:xfrm flipV="1">
            <a:off x="2827836" y="3162982"/>
            <a:ext cx="1066985" cy="67844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picture containing dark, food, light, black&#10;&#10;Description automatically generated">
            <a:extLst>
              <a:ext uri="{FF2B5EF4-FFF2-40B4-BE49-F238E27FC236}">
                <a16:creationId xmlns="" xmlns:a16="http://schemas.microsoft.com/office/drawing/2014/main" id="{0419A6C7-6310-4F39-812B-7EF5FC8AA9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450" t="12440" r="31177" b="31612"/>
          <a:stretch/>
        </p:blipFill>
        <p:spPr>
          <a:xfrm>
            <a:off x="3827133" y="4704937"/>
            <a:ext cx="1443118" cy="109772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FC16E4C5-E36B-41CB-B25A-EAB0CA4A9EB7}"/>
              </a:ext>
            </a:extLst>
          </p:cNvPr>
          <p:cNvCxnSpPr/>
          <p:nvPr/>
        </p:nvCxnSpPr>
        <p:spPr>
          <a:xfrm flipH="1" flipV="1">
            <a:off x="4114800" y="4580964"/>
            <a:ext cx="242047" cy="28687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2230DF08-6F3D-4A60-82CD-263C28DCD727}"/>
              </a:ext>
            </a:extLst>
          </p:cNvPr>
          <p:cNvCxnSpPr/>
          <p:nvPr/>
        </p:nvCxnSpPr>
        <p:spPr>
          <a:xfrm flipH="1" flipV="1">
            <a:off x="4785692" y="5468471"/>
            <a:ext cx="242047" cy="28687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Рисунок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0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="" xmlns:a16="http://schemas.microsoft.com/office/drawing/2014/main" id="{D22F0D79-B4FC-4444-9207-3DB6E902E378}"/>
              </a:ext>
            </a:extLst>
          </p:cNvPr>
          <p:cNvSpPr/>
          <p:nvPr/>
        </p:nvSpPr>
        <p:spPr>
          <a:xfrm>
            <a:off x="350609" y="1875724"/>
            <a:ext cx="3232057" cy="3232057"/>
          </a:xfrm>
          <a:prstGeom prst="ellipse">
            <a:avLst/>
          </a:prstGeom>
          <a:solidFill>
            <a:srgbClr val="FF97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3E33BE9D-4859-4CA3-892A-E4A0A5632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ЗАЖИМЫ ДЛЯ ПРОВОДОВ </a:t>
            </a:r>
            <a:r>
              <a:rPr lang="en-US" b="1" dirty="0" smtClean="0"/>
              <a:t>(</a:t>
            </a:r>
            <a:r>
              <a:rPr lang="es-419" b="1" dirty="0"/>
              <a:t>49283)</a:t>
            </a:r>
            <a:endParaRPr 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EC388D2-A908-4ABE-84C8-493B29324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6605468" cy="365125"/>
          </a:xfrm>
        </p:spPr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4BD45B4-3FF3-4E53-A29B-69E5F1D29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1147603-76C7-4EF0-810E-732BDA8670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64" t="4658" r="65122" b="69720"/>
          <a:stretch/>
        </p:blipFill>
        <p:spPr>
          <a:xfrm rot="16200000">
            <a:off x="6367229" y="4385198"/>
            <a:ext cx="851647" cy="1317812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="" xmlns:a16="http://schemas.microsoft.com/office/drawing/2014/main" id="{C7D7650B-6FDE-40E7-94A6-7B1A74F26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847" y="1230198"/>
            <a:ext cx="4578277" cy="5082601"/>
          </a:xfrm>
        </p:spPr>
        <p:txBody>
          <a:bodyPr/>
          <a:lstStyle/>
          <a:p>
            <a:r>
              <a:rPr lang="ru-RU" dirty="0"/>
              <a:t>Эти зажимы для проводов облегчают </a:t>
            </a:r>
            <a:r>
              <a:rPr lang="ru-RU" dirty="0" smtClean="0"/>
              <a:t>прокладку проводов </a:t>
            </a:r>
            <a:r>
              <a:rPr lang="ru-RU" dirty="0"/>
              <a:t>на вашем </a:t>
            </a:r>
            <a:r>
              <a:rPr lang="ru-RU" dirty="0" smtClean="0"/>
              <a:t>роботе.</a:t>
            </a:r>
          </a:p>
          <a:p>
            <a:r>
              <a:rPr lang="ru-RU" dirty="0"/>
              <a:t>Только один кабель </a:t>
            </a:r>
            <a:r>
              <a:rPr lang="ru-RU" dirty="0" smtClean="0"/>
              <a:t>может поместиться </a:t>
            </a:r>
            <a:r>
              <a:rPr lang="ru-RU" dirty="0"/>
              <a:t>в </a:t>
            </a:r>
            <a:r>
              <a:rPr lang="ru-RU" dirty="0" smtClean="0"/>
              <a:t>зажим.</a:t>
            </a:r>
          </a:p>
          <a:p>
            <a:r>
              <a:rPr lang="ru-RU" dirty="0"/>
              <a:t>Вы получаете 12 </a:t>
            </a:r>
            <a:r>
              <a:rPr lang="ru-RU" dirty="0" smtClean="0"/>
              <a:t>зажимов в </a:t>
            </a:r>
            <a:r>
              <a:rPr lang="ru-RU" dirty="0"/>
              <a:t>наборе SPIKE </a:t>
            </a:r>
            <a:r>
              <a:rPr lang="ru-RU" dirty="0" err="1"/>
              <a:t>Prime</a:t>
            </a:r>
            <a:r>
              <a:rPr lang="ru-RU" dirty="0"/>
              <a:t> (по 2 </a:t>
            </a:r>
            <a:r>
              <a:rPr lang="ru-RU" dirty="0" smtClean="0"/>
              <a:t>каждого цвета). </a:t>
            </a:r>
            <a:r>
              <a:rPr lang="ru-RU" dirty="0"/>
              <a:t>Вы можете использовать их для идентификации различных частей вашего робота. (например, большие </a:t>
            </a:r>
            <a:r>
              <a:rPr lang="ru-RU" dirty="0" smtClean="0"/>
              <a:t>моторы могут </a:t>
            </a:r>
            <a:r>
              <a:rPr lang="ru-RU" dirty="0"/>
              <a:t>быть зелеными, средние-красными и т. д.)</a:t>
            </a:r>
            <a:endParaRPr lang="en-US" dirty="0"/>
          </a:p>
        </p:txBody>
      </p:sp>
      <p:pic>
        <p:nvPicPr>
          <p:cNvPr id="6" name="Picture 5" descr="A group of items on a tabletop&#10;&#10;Description automatically generated">
            <a:extLst>
              <a:ext uri="{FF2B5EF4-FFF2-40B4-BE49-F238E27FC236}">
                <a16:creationId xmlns="" xmlns:a16="http://schemas.microsoft.com/office/drawing/2014/main" id="{DFE6F799-D559-40F1-81DE-C987E331E0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56" t="6060" r="19214" b="11084"/>
          <a:stretch/>
        </p:blipFill>
        <p:spPr>
          <a:xfrm rot="21060024">
            <a:off x="523319" y="2152577"/>
            <a:ext cx="2886634" cy="269628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7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="" xmlns:a16="http://schemas.microsoft.com/office/drawing/2014/main" id="{53D91A47-8C1D-45C5-9C56-8BFA0DACF3A5}"/>
              </a:ext>
            </a:extLst>
          </p:cNvPr>
          <p:cNvSpPr/>
          <p:nvPr/>
        </p:nvSpPr>
        <p:spPr>
          <a:xfrm>
            <a:off x="4314092" y="1344905"/>
            <a:ext cx="4520645" cy="452064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A464E68-7E2C-45E2-A195-DDD45ED28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КОЛЕСА </a:t>
            </a:r>
            <a:r>
              <a:rPr lang="en-US" b="1" dirty="0" smtClean="0"/>
              <a:t>(</a:t>
            </a:r>
            <a:r>
              <a:rPr lang="es-419" b="1" dirty="0"/>
              <a:t>39367 </a:t>
            </a:r>
            <a:r>
              <a:rPr lang="ru-RU" b="1" dirty="0" smtClean="0"/>
              <a:t>и </a:t>
            </a:r>
            <a:r>
              <a:rPr lang="es-419" b="1" dirty="0" smtClean="0"/>
              <a:t>49295</a:t>
            </a:r>
            <a:r>
              <a:rPr lang="es-419" b="1" dirty="0"/>
              <a:t>)</a:t>
            </a:r>
            <a:endParaRPr 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F7A750F-86CD-465E-A58C-1BF70A26F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5957470" cy="365125"/>
          </a:xfrm>
        </p:spPr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91ABBA0-287C-4FB0-A30F-513C85D3B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7</a:t>
            </a:fld>
            <a:endParaRPr lang="en-US"/>
          </a:p>
        </p:txBody>
      </p:sp>
      <p:pic>
        <p:nvPicPr>
          <p:cNvPr id="10" name="Content Placeholder 6" descr="A picture containing clock&#10;&#10;Description automatically generated">
            <a:extLst>
              <a:ext uri="{FF2B5EF4-FFF2-40B4-BE49-F238E27FC236}">
                <a16:creationId xmlns="" xmlns:a16="http://schemas.microsoft.com/office/drawing/2014/main" id="{9BA5D127-E093-452D-A2D5-8883D3735D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608" t="60890" r="18523" b="8612"/>
          <a:stretch/>
        </p:blipFill>
        <p:spPr>
          <a:xfrm>
            <a:off x="5439509" y="1548890"/>
            <a:ext cx="3184214" cy="3057014"/>
          </a:xfrm>
          <a:prstGeom prst="rect">
            <a:avLst/>
          </a:prstGeom>
        </p:spPr>
      </p:pic>
      <p:pic>
        <p:nvPicPr>
          <p:cNvPr id="7" name="Content Placeholder 6" descr="A picture containing clock&#10;&#10;Description automatically generated">
            <a:extLst>
              <a:ext uri="{FF2B5EF4-FFF2-40B4-BE49-F238E27FC236}">
                <a16:creationId xmlns="" xmlns:a16="http://schemas.microsoft.com/office/drawing/2014/main" id="{05B85A48-9465-4B05-9E24-754CD7A7D5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009" t="60890" r="37593" b="8612"/>
          <a:stretch/>
        </p:blipFill>
        <p:spPr>
          <a:xfrm>
            <a:off x="4412015" y="2797590"/>
            <a:ext cx="2613726" cy="3616628"/>
          </a:xfrm>
        </p:spPr>
      </p:pic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3C393A73-8AF1-44B7-95AB-A3B9F42D9E9D}"/>
              </a:ext>
            </a:extLst>
          </p:cNvPr>
          <p:cNvSpPr txBox="1">
            <a:spLocks/>
          </p:cNvSpPr>
          <p:nvPr/>
        </p:nvSpPr>
        <p:spPr>
          <a:xfrm>
            <a:off x="155088" y="1140006"/>
            <a:ext cx="4479665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Резиновая шина отлита на ободе. Поэтому </a:t>
            </a:r>
            <a:r>
              <a:rPr lang="ru-RU" dirty="0" smtClean="0"/>
              <a:t>она </a:t>
            </a:r>
            <a:r>
              <a:rPr lang="ru-RU" dirty="0"/>
              <a:t>не </a:t>
            </a:r>
            <a:r>
              <a:rPr lang="ru-RU" dirty="0" smtClean="0"/>
              <a:t>соскользнет </a:t>
            </a:r>
            <a:r>
              <a:rPr lang="ru-RU" dirty="0"/>
              <a:t>с обода, как многие шины LEGO</a:t>
            </a:r>
            <a:r>
              <a:rPr lang="ru-RU" dirty="0" smtClean="0"/>
              <a:t>.</a:t>
            </a:r>
          </a:p>
          <a:p>
            <a:r>
              <a:rPr lang="ru-RU" dirty="0" smtClean="0"/>
              <a:t>Маленькое колесо </a:t>
            </a:r>
            <a:r>
              <a:rPr lang="ru-RU" b="1" dirty="0" smtClean="0"/>
              <a:t>56 </a:t>
            </a:r>
            <a:r>
              <a:rPr lang="ru-RU" b="1" dirty="0"/>
              <a:t>X14 </a:t>
            </a:r>
            <a:r>
              <a:rPr lang="ru-RU" dirty="0"/>
              <a:t>(такого же размера, как колесо в наборе </a:t>
            </a:r>
            <a:r>
              <a:rPr lang="ru-RU" dirty="0" smtClean="0"/>
              <a:t>EV3).</a:t>
            </a:r>
          </a:p>
          <a:p>
            <a:r>
              <a:rPr lang="ru-RU" dirty="0" smtClean="0"/>
              <a:t>Большое колесо </a:t>
            </a:r>
            <a:r>
              <a:rPr lang="ru-RU" b="1" dirty="0" smtClean="0"/>
              <a:t>88 </a:t>
            </a:r>
            <a:r>
              <a:rPr lang="ru-RU" b="1" dirty="0"/>
              <a:t>X </a:t>
            </a:r>
            <a:r>
              <a:rPr lang="ru-RU" b="1" dirty="0" smtClean="0"/>
              <a:t>14</a:t>
            </a:r>
            <a:r>
              <a:rPr lang="ru-RU" dirty="0" smtClean="0"/>
              <a:t>.</a:t>
            </a:r>
            <a:endParaRPr lang="en-US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371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="" xmlns:a16="http://schemas.microsoft.com/office/drawing/2014/main" id="{28C35949-99FE-4A2C-A6C0-35DD0166EA0F}"/>
              </a:ext>
            </a:extLst>
          </p:cNvPr>
          <p:cNvSpPr/>
          <p:nvPr/>
        </p:nvSpPr>
        <p:spPr>
          <a:xfrm>
            <a:off x="398881" y="1654941"/>
            <a:ext cx="3610411" cy="3610411"/>
          </a:xfrm>
          <a:prstGeom prst="ellipse">
            <a:avLst/>
          </a:prstGeom>
          <a:solidFill>
            <a:srgbClr val="1BC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0BB41D6-0B88-451B-91E7-E2A1AC49F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КОНИЧЕСКАЯ </a:t>
            </a:r>
            <a:r>
              <a:rPr lang="ru-RU" b="1" dirty="0" smtClean="0"/>
              <a:t>Шестеренка </a:t>
            </a:r>
            <a:r>
              <a:rPr lang="en-US" b="1" dirty="0" smtClean="0"/>
              <a:t>(</a:t>
            </a:r>
            <a:r>
              <a:rPr lang="es-419" b="1" dirty="0"/>
              <a:t>46372)</a:t>
            </a:r>
            <a:endParaRPr 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10DDD23-65E4-4D73-B44C-3A4C72FB8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5974640" cy="365125"/>
          </a:xfrm>
        </p:spPr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0C64547-4988-4A97-85F2-87A28D7E0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2C86E89B-3771-4D5F-829A-E32CE77C89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583" r="16912" b="56142"/>
          <a:stretch/>
        </p:blipFill>
        <p:spPr>
          <a:xfrm>
            <a:off x="1035264" y="2274272"/>
            <a:ext cx="2149337" cy="2255818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="" xmlns:a16="http://schemas.microsoft.com/office/drawing/2014/main" id="{923F96F2-D6CD-4A90-AA20-DD3FF53CF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9246" y="1140006"/>
            <a:ext cx="4477421" cy="5082601"/>
          </a:xfrm>
        </p:spPr>
        <p:txBody>
          <a:bodyPr/>
          <a:lstStyle/>
          <a:p>
            <a:r>
              <a:rPr lang="ru-RU" dirty="0"/>
              <a:t>Эта новая </a:t>
            </a:r>
            <a:r>
              <a:rPr lang="ru-RU" b="1" dirty="0"/>
              <a:t>28</a:t>
            </a:r>
            <a:r>
              <a:rPr lang="ru-RU" dirty="0"/>
              <a:t>-зубчатая </a:t>
            </a:r>
            <a:r>
              <a:rPr lang="ru-RU" dirty="0" smtClean="0"/>
              <a:t>шестеренка дает </a:t>
            </a:r>
            <a:r>
              <a:rPr lang="ru-RU" dirty="0"/>
              <a:t>больше </a:t>
            </a:r>
            <a:r>
              <a:rPr lang="ru-RU" dirty="0" smtClean="0"/>
              <a:t>возможностей.</a:t>
            </a:r>
            <a:endParaRPr lang="en-US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029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="" xmlns:a16="http://schemas.microsoft.com/office/drawing/2014/main" id="{3D1CC7FE-F28E-43D2-8357-4271F26AB3F7}"/>
              </a:ext>
            </a:extLst>
          </p:cNvPr>
          <p:cNvSpPr/>
          <p:nvPr/>
        </p:nvSpPr>
        <p:spPr>
          <a:xfrm>
            <a:off x="3096684" y="2990550"/>
            <a:ext cx="3232057" cy="3232057"/>
          </a:xfrm>
          <a:prstGeom prst="ellipse">
            <a:avLst/>
          </a:prstGeom>
          <a:solidFill>
            <a:srgbClr val="FF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="" xmlns:a16="http://schemas.microsoft.com/office/drawing/2014/main" id="{B88C6049-26F7-4CD7-A692-6CDE3443866A}"/>
              </a:ext>
            </a:extLst>
          </p:cNvPr>
          <p:cNvSpPr/>
          <p:nvPr/>
        </p:nvSpPr>
        <p:spPr>
          <a:xfrm>
            <a:off x="5236520" y="1202991"/>
            <a:ext cx="3770320" cy="3770320"/>
          </a:xfrm>
          <a:prstGeom prst="ellipse">
            <a:avLst/>
          </a:prstGeom>
          <a:solidFill>
            <a:srgbClr val="1BC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2A66CA3-54B3-4E3F-A9F2-185664FF5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ДРУГИЕ НОВЫЕ ЭЛЕМЕНТЫ</a:t>
            </a:r>
            <a:r>
              <a:rPr lang="en-US" b="1" dirty="0" smtClean="0"/>
              <a:t> spike </a:t>
            </a:r>
            <a:r>
              <a:rPr lang="en-US" b="1" dirty="0"/>
              <a:t>prime</a:t>
            </a:r>
          </a:p>
        </p:txBody>
      </p:sp>
      <p:pic>
        <p:nvPicPr>
          <p:cNvPr id="7" name="Content Placeholder 6" descr="A picture containing clock&#10;&#10;Description automatically generated">
            <a:extLst>
              <a:ext uri="{FF2B5EF4-FFF2-40B4-BE49-F238E27FC236}">
                <a16:creationId xmlns="" xmlns:a16="http://schemas.microsoft.com/office/drawing/2014/main" id="{65307DDD-BB15-4027-9E96-214325EB36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312" t="7989" r="60142" b="44375"/>
          <a:stretch/>
        </p:blipFill>
        <p:spPr>
          <a:xfrm>
            <a:off x="6148930" y="1669634"/>
            <a:ext cx="1845261" cy="2988230"/>
          </a:xfrm>
        </p:spPr>
      </p:pic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12EC20E5-487B-4856-8BD3-E4DDE2556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6394769" cy="365125"/>
          </a:xfrm>
        </p:spPr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725800F-A073-46E4-8B68-2A1053C1C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9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B28A988B-B94A-44E5-8BD6-45D82D73A597}"/>
              </a:ext>
            </a:extLst>
          </p:cNvPr>
          <p:cNvSpPr txBox="1">
            <a:spLocks/>
          </p:cNvSpPr>
          <p:nvPr/>
        </p:nvSpPr>
        <p:spPr>
          <a:xfrm>
            <a:off x="155088" y="1140006"/>
            <a:ext cx="3624157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Базовая пластина </a:t>
            </a:r>
            <a:r>
              <a:rPr lang="en-US" dirty="0" smtClean="0"/>
              <a:t>(</a:t>
            </a:r>
            <a:r>
              <a:rPr lang="es-419" b="1" dirty="0"/>
              <a:t>39369</a:t>
            </a:r>
            <a:r>
              <a:rPr lang="es-419" dirty="0"/>
              <a:t>): </a:t>
            </a:r>
            <a:r>
              <a:rPr lang="ru-RU" dirty="0" smtClean="0"/>
              <a:t>Основание для создание новых моделей.</a:t>
            </a:r>
            <a:endParaRPr lang="en-US" dirty="0"/>
          </a:p>
          <a:p>
            <a:endParaRPr lang="en-US" dirty="0"/>
          </a:p>
          <a:p>
            <a:r>
              <a:rPr lang="ru-RU" dirty="0" smtClean="0"/>
              <a:t>Новый кубик </a:t>
            </a:r>
            <a:r>
              <a:rPr lang="ru-RU" b="1" dirty="0" smtClean="0"/>
              <a:t>2х4</a:t>
            </a:r>
            <a:r>
              <a:rPr lang="ru-RU" dirty="0" smtClean="0"/>
              <a:t> с отверстием для поперечной оси </a:t>
            </a:r>
            <a:r>
              <a:rPr lang="en-US" dirty="0" smtClean="0"/>
              <a:t>(</a:t>
            </a:r>
            <a:r>
              <a:rPr lang="es-419" dirty="0"/>
              <a:t>39789): </a:t>
            </a:r>
            <a:r>
              <a:rPr lang="ru-RU" dirty="0" smtClean="0"/>
              <a:t> Позволяет соединять детали </a:t>
            </a:r>
            <a:r>
              <a:rPr lang="en-US" dirty="0" smtClean="0"/>
              <a:t>Technic </a:t>
            </a:r>
            <a:r>
              <a:rPr lang="ru-RU" dirty="0" smtClean="0"/>
              <a:t>с кирпичами.</a:t>
            </a:r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13C5A746-F32E-4B5D-800B-3B8C07763D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024" t="71064" r="11005"/>
          <a:stretch/>
        </p:blipFill>
        <p:spPr>
          <a:xfrm>
            <a:off x="3779245" y="4136680"/>
            <a:ext cx="1687124" cy="981768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05172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Spike Prime Lesson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D500"/>
      </a:accent1>
      <a:accent2>
        <a:srgbClr val="961BDB"/>
      </a:accent2>
      <a:accent3>
        <a:srgbClr val="FF0000"/>
      </a:accent3>
      <a:accent4>
        <a:srgbClr val="65D7FF"/>
      </a:accent4>
      <a:accent5>
        <a:srgbClr val="5B9BD5"/>
      </a:accent5>
      <a:accent6>
        <a:srgbClr val="70AD47"/>
      </a:accent6>
      <a:hlink>
        <a:srgbClr val="961BDB"/>
      </a:hlink>
      <a:folHlink>
        <a:srgbClr val="65D7F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ke Prime Template.potx" id="{C1D969FE-89B1-4BE4-BDFA-C32471023150}" vid="{4149DA99-3325-4DAE-8A1C-4D0296C099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778</TotalTime>
  <Words>423</Words>
  <Application>Microsoft Office PowerPoint</Application>
  <PresentationFormat>Экран (4:3)</PresentationFormat>
  <Paragraphs>54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Calibri</vt:lpstr>
      <vt:lpstr>Corbel</vt:lpstr>
      <vt:lpstr>Gill Sans MT</vt:lpstr>
      <vt:lpstr>Helvetica Neue</vt:lpstr>
      <vt:lpstr>Wingdings 2</vt:lpstr>
      <vt:lpstr>Dividend</vt:lpstr>
      <vt:lpstr>НОВЫЕ ДЕТАЛИ Spike prime</vt:lpstr>
      <vt:lpstr>Квадратный форм-фактор</vt:lpstr>
      <vt:lpstr>РАМЫ TECHNIC (39794 И 39790)</vt:lpstr>
      <vt:lpstr>НОВЫЙ КУБИК (39793)</vt:lpstr>
      <vt:lpstr>ШАРИК И РОЛИК (39370 И 52629)</vt:lpstr>
      <vt:lpstr>ЗАЖИМЫ ДЛЯ ПРОВОДОВ (49283)</vt:lpstr>
      <vt:lpstr>КОЛЕСА (39367 и 49295)</vt:lpstr>
      <vt:lpstr>КОНИЧЕСКАЯ Шестеренка (46372)</vt:lpstr>
      <vt:lpstr>ДРУГИЕ НОВЫЕ ЭЛЕМЕНТЫ spike prime</vt:lpstr>
      <vt:lpstr>CREDITS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management</dc:title>
  <dc:creator>Srinivasan Seshan</dc:creator>
  <cp:lastModifiedBy>xupypr</cp:lastModifiedBy>
  <cp:revision>66</cp:revision>
  <dcterms:created xsi:type="dcterms:W3CDTF">2019-12-31T03:18:51Z</dcterms:created>
  <dcterms:modified xsi:type="dcterms:W3CDTF">2020-06-07T07:13:39Z</dcterms:modified>
</cp:coreProperties>
</file>

<file path=docProps/thumbnail.jpeg>
</file>